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7" r:id="rId3"/>
    <p:sldId id="343" r:id="rId4"/>
    <p:sldId id="363" r:id="rId5"/>
    <p:sldId id="286" r:id="rId6"/>
    <p:sldId id="323" r:id="rId7"/>
    <p:sldId id="364" r:id="rId8"/>
    <p:sldId id="365" r:id="rId9"/>
    <p:sldId id="326" r:id="rId10"/>
    <p:sldId id="341" r:id="rId11"/>
    <p:sldId id="317" r:id="rId12"/>
    <p:sldId id="361" r:id="rId13"/>
    <p:sldId id="362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0" autoAdjust="0"/>
    <p:restoredTop sz="95610" autoAdjust="0"/>
  </p:normalViewPr>
  <p:slideViewPr>
    <p:cSldViewPr>
      <p:cViewPr varScale="1">
        <p:scale>
          <a:sx n="79" d="100"/>
          <a:sy n="79" d="100"/>
        </p:scale>
        <p:origin x="300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418394"/>
            <a:ext cx="12192000" cy="3815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78098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318330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5243171" y="6453493"/>
            <a:ext cx="2220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SQL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语言</a:t>
            </a:r>
            <a:endParaRPr lang="zh-CN" altLang="en-US" sz="1400" b="1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992543" y="6452610"/>
            <a:ext cx="768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444831"/>
            <a:ext cx="217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数据库系统原理与应用</a:t>
            </a:r>
            <a:endParaRPr lang="zh-CN" altLang="en-US" sz="1400" b="1" dirty="0">
              <a:solidFill>
                <a:schemeClr val="bg1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5</a:t>
            </a:r>
            <a:endParaRPr lang="zh-CN" altLang="en-US" sz="9600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27648" y="3501008"/>
            <a:ext cx="6400800" cy="2376264"/>
          </a:xfrm>
        </p:spPr>
        <p:txBody>
          <a:bodyPr/>
          <a:lstStyle/>
          <a:p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SQL</a:t>
            </a:r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语言</a:t>
            </a:r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-3</a:t>
            </a:r>
            <a:endParaRPr lang="en-US" altLang="zh-CN" sz="6000" b="1">
              <a:solidFill>
                <a:schemeClr val="bg2">
                  <a:lumMod val="10000"/>
                </a:schemeClr>
              </a:solidFill>
              <a:latin typeface="+mn-ea"/>
            </a:endParaRPr>
          </a:p>
          <a:p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集合操作与子查询</a:t>
            </a:r>
            <a:endParaRPr lang="zh-CN" altLang="en-US" sz="6000" b="1">
              <a:solidFill>
                <a:schemeClr val="bg2">
                  <a:lumMod val="10000"/>
                </a:schemeClr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单选</a:t>
            </a:r>
            <a:r>
              <a:rPr lang="en-US" altLang="zh-CN"/>
              <a:t>-</a:t>
            </a:r>
            <a:r>
              <a:rPr lang="zh-CN" altLang="en-US"/>
              <a:t>查询获得最高工资的员工名称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en-US" altLang="zh-CN"/>
              <a:t>select ename sal from emp where sal = max(sal)</a:t>
            </a:r>
            <a:endParaRPr lang="en-US" altLang="zh-CN"/>
          </a:p>
          <a:p>
            <a:pPr marL="457200" indent="-457200">
              <a:buFont typeface="+mj-ea"/>
              <a:buAutoNum type="circleNumDbPlain"/>
            </a:pPr>
            <a:r>
              <a:rPr lang="en-US" altLang="zh-CN"/>
              <a:t>select ename, sal from emp where sal = (select max(sal) from emp)</a:t>
            </a:r>
            <a:endParaRPr lang="en-US" altLang="zh-CN"/>
          </a:p>
          <a:p>
            <a:pPr marL="457200" indent="-457200">
              <a:buFont typeface="+mj-ea"/>
              <a:buAutoNum type="circleNumDbPlain"/>
            </a:pPr>
            <a:r>
              <a:rPr lang="en-US" altLang="zh-CN"/>
              <a:t>select ename, max(sal) from emp</a:t>
            </a:r>
            <a:endParaRPr lang="en-US" altLang="zh-CN"/>
          </a:p>
          <a:p>
            <a:pPr marL="457200" indent="-457200">
              <a:buFont typeface="+mj-ea"/>
              <a:buAutoNum type="circleNumDbPlain"/>
            </a:pPr>
            <a:r>
              <a:rPr lang="en-US" altLang="zh-CN"/>
              <a:t>select ename, (select max(sal) from emp) from emp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单选</a:t>
            </a:r>
            <a:r>
              <a:rPr lang="en-US" altLang="zh-CN"/>
              <a:t>-</a:t>
            </a:r>
            <a:r>
              <a:rPr lang="zh-CN" altLang="en-US"/>
              <a:t>查询每个员工名称及其部门名称</a:t>
            </a:r>
            <a:endParaRPr lang="en-US" altLang="zh-C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ename, (select dname from dept) from emp</a:t>
            </a:r>
            <a:endParaRPr lang="en-US" altLang="zh-CN" sz="2000"/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ename, (select dname from dept where deptno = deptno) from emp</a:t>
            </a:r>
            <a:endParaRPr lang="en-US" altLang="zh-CN" sz="2000"/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ename, (select dname from dept where deptno = e.deptno) from emp e</a:t>
            </a:r>
            <a:endParaRPr lang="en-US" altLang="zh-CN" sz="2000"/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(select ename from emp where deptno = d.deptno), dname from dept d</a:t>
            </a:r>
            <a:endParaRPr lang="en-US" altLang="zh-CN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多选</a:t>
            </a:r>
            <a:r>
              <a:rPr lang="en-US" altLang="zh-CN"/>
              <a:t>-</a:t>
            </a:r>
            <a:r>
              <a:rPr lang="zh-CN" altLang="en-US"/>
              <a:t>查询各部门人数的最大值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max(count(*)) from emp</a:t>
            </a:r>
            <a:endParaRPr lang="en-US" altLang="zh-CN" sz="2000"/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max(cnt) from (select count(*) cnt from emp) a</a:t>
            </a:r>
            <a:endParaRPr lang="en-US" altLang="zh-CN" sz="2000"/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max(count(*)) from emp group by deptno</a:t>
            </a:r>
            <a:endParaRPr lang="en-US" altLang="zh-CN" sz="2000"/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max(cnt) from (select count(*) cnt from emp group by deptno) a</a:t>
            </a:r>
            <a:endParaRPr lang="en-US" altLang="zh-CN" sz="2000"/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max(cnt) from (select deptno, count(*) cnt from emp group by deptno) a</a:t>
            </a:r>
            <a:endParaRPr lang="en-US" altLang="zh-CN" sz="2000"/>
          </a:p>
          <a:p>
            <a:pPr marL="457200" indent="-457200">
              <a:buFont typeface="+mj-ea"/>
              <a:buAutoNum type="circleNumDbPlain"/>
            </a:pPr>
            <a:r>
              <a:rPr lang="en-US" altLang="zh-CN" sz="2000"/>
              <a:t>select max(cnt) from (select count(*) cnt from emp) a group by deptno</a:t>
            </a:r>
            <a:endParaRPr lang="en-US" altLang="zh-CN" sz="2000"/>
          </a:p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集合操作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union/union all</a:t>
            </a:r>
            <a:endParaRPr lang="en-US" altLang="zh-CN"/>
          </a:p>
          <a:p>
            <a:r>
              <a:rPr lang="en-US" altLang="zh-CN"/>
              <a:t>intersect (MySQL 8.0.23</a:t>
            </a:r>
            <a:r>
              <a:rPr lang="zh-CN" altLang="en-US"/>
              <a:t>不支持，</a:t>
            </a:r>
            <a:r>
              <a:rPr lang="en-US" altLang="zh-CN"/>
              <a:t> 9.0</a:t>
            </a:r>
            <a:r>
              <a:rPr lang="zh-CN" altLang="en-US"/>
              <a:t>支持</a:t>
            </a:r>
            <a:r>
              <a:rPr lang="en-US" altLang="zh-CN"/>
              <a:t>)</a:t>
            </a:r>
            <a:endParaRPr lang="en-US" altLang="zh-CN"/>
          </a:p>
          <a:p>
            <a:r>
              <a:rPr lang="en-US" altLang="zh-CN"/>
              <a:t>except (</a:t>
            </a:r>
            <a:r>
              <a:rPr lang="en-US" altLang="zh-CN">
                <a:sym typeface="+mn-ea"/>
              </a:rPr>
              <a:t>MySQL 8.0.23</a:t>
            </a:r>
            <a:r>
              <a:rPr lang="zh-CN" altLang="en-US">
                <a:sym typeface="+mn-ea"/>
              </a:rPr>
              <a:t>不支持，</a:t>
            </a:r>
            <a:r>
              <a:rPr lang="en-US" altLang="zh-CN">
                <a:sym typeface="+mn-ea"/>
              </a:rPr>
              <a:t> 9.0</a:t>
            </a:r>
            <a:r>
              <a:rPr lang="zh-CN" altLang="en-US">
                <a:sym typeface="+mn-ea"/>
              </a:rPr>
              <a:t>支持</a:t>
            </a:r>
            <a:r>
              <a:rPr lang="en-US" altLang="zh-CN"/>
              <a:t>)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子查询分类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非相关子查询：子查询与主查询独立，可以单独执行</a:t>
            </a:r>
            <a:endParaRPr lang="en-US" altLang="zh-CN"/>
          </a:p>
          <a:p>
            <a:r>
              <a:rPr lang="zh-CN" altLang="en-US"/>
              <a:t>相关子查询：子查询与主查询紧密相关，不能单独执行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非相关子查询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/>
              <a:t>from</a:t>
            </a:r>
            <a:r>
              <a:rPr lang="zh-CN" altLang="en-US" sz="2800"/>
              <a:t>子句中的子查询</a:t>
            </a:r>
            <a:endParaRPr lang="en-US" altLang="zh-CN" sz="2800"/>
          </a:p>
          <a:p>
            <a:pPr lvl="1"/>
            <a:r>
              <a:rPr lang="en-US" altLang="zh-CN" sz="2400"/>
              <a:t>select * from (select ename, sal from emp) as t;</a:t>
            </a:r>
            <a:endParaRPr lang="en-US" altLang="zh-CN" sz="2400"/>
          </a:p>
          <a:p>
            <a:r>
              <a:rPr lang="en-US" altLang="zh-CN" sz="2800"/>
              <a:t>where</a:t>
            </a:r>
            <a:r>
              <a:rPr lang="zh-CN" altLang="en-US" sz="2800"/>
              <a:t>子句中的子查询</a:t>
            </a:r>
            <a:endParaRPr lang="en-US" altLang="zh-CN" sz="2800"/>
          </a:p>
          <a:p>
            <a:pPr lvl="1"/>
            <a:r>
              <a:rPr lang="zh-CN" altLang="en-US" sz="2400"/>
              <a:t>查询获得最高工资的员工名称</a:t>
            </a:r>
            <a:endParaRPr lang="en-US" altLang="zh-CN" sz="2400"/>
          </a:p>
          <a:p>
            <a:r>
              <a:rPr lang="en-US" altLang="zh-CN" sz="2800"/>
              <a:t>select</a:t>
            </a:r>
            <a:r>
              <a:rPr lang="zh-CN" altLang="en-US" sz="2800"/>
              <a:t>子句中的子查询</a:t>
            </a:r>
            <a:endParaRPr lang="en-US" altLang="zh-CN" sz="2800"/>
          </a:p>
          <a:p>
            <a:pPr lvl="1"/>
            <a:r>
              <a:rPr lang="zh-CN" altLang="en-US" sz="2400"/>
              <a:t>查询每个员工的工资与整个表的平均工资的差距</a:t>
            </a:r>
            <a:endParaRPr lang="en-US" altLang="zh-CN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使用子查询实现汇总函数嵌套调用效果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查询</a:t>
            </a:r>
            <a:r>
              <a:rPr lang="en-US" altLang="zh-CN"/>
              <a:t>emp</a:t>
            </a:r>
            <a:r>
              <a:rPr lang="zh-CN" altLang="en-US"/>
              <a:t>表中各部门人数的最大值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select max(cnt) from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(   select deptno, count(*) cnt from emp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group by deptno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) t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相关子查询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查询每个员工的名称及其所在部门名称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select ename, (select dname from dept where deptno = e.deptno)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from emp;</a:t>
            </a:r>
            <a:endParaRPr lang="en-US" altLang="zh-CN"/>
          </a:p>
          <a:p>
            <a:r>
              <a:rPr lang="zh-CN" altLang="en-US"/>
              <a:t>查询每个员工名称及其所在部门的平均工资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select ename,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(select avg(sal) from emp where deptno = e.deptno) d_avgsal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from emp;</a:t>
            </a:r>
            <a:endParaRPr lang="en-US" altLang="zh-CN"/>
          </a:p>
          <a:p>
            <a:r>
              <a:rPr lang="zh-CN" altLang="en-US"/>
              <a:t>查询每个员工名称及其经理名称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select ename,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(select ename from emp where empno = e.mgr) mgr_name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from emp;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</a:t>
            </a:r>
            <a:r>
              <a:rPr lang="zh-CN" altLang="en-US"/>
              <a:t>和</a:t>
            </a:r>
            <a:r>
              <a:rPr lang="en-US" altLang="zh-CN"/>
              <a:t>not in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查询</a:t>
            </a:r>
            <a:r>
              <a:rPr lang="en-US" altLang="zh-CN"/>
              <a:t>dept</a:t>
            </a:r>
            <a:r>
              <a:rPr lang="zh-CN" altLang="en-US"/>
              <a:t>表中，有员工的部门名称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select dname from dept where deptno in(select deptno from emp)</a:t>
            </a:r>
            <a:endParaRPr lang="en-US" altLang="zh-CN"/>
          </a:p>
          <a:p>
            <a:r>
              <a:rPr lang="zh-CN" altLang="en-US"/>
              <a:t>查询</a:t>
            </a:r>
            <a:r>
              <a:rPr lang="en-US" altLang="zh-CN"/>
              <a:t>dept</a:t>
            </a:r>
            <a:r>
              <a:rPr lang="zh-CN" altLang="en-US"/>
              <a:t>表中，没有员工的部门名称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select dname from dept where deptno not in(select deptno from emp)</a:t>
            </a: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not in</a:t>
            </a:r>
            <a:r>
              <a:rPr lang="zh-CN" altLang="en-US"/>
              <a:t>查询结果为空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查询没有员工的部门名称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/>
              <a:t>mysql&gt; select dname from dept where deptno not in(select distinct deptno from emp);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+------------+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| dname      |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+------------+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| OPERATIONS |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+------------+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1 row in set (0.00 sec)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mysql&gt; update emp set deptno = null where ename = 'MILLER';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Query OK, 1 row affected (0.00 sec)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Rows matched: 1  Changed: 1  Warnings: 0</a:t>
            </a:r>
            <a:endParaRPr lang="en-US" altLang="zh-CN" sz="2000"/>
          </a:p>
          <a:p>
            <a:pPr marL="0" indent="0">
              <a:buNone/>
            </a:pPr>
            <a:endParaRPr lang="en-US" altLang="zh-CN" sz="2000"/>
          </a:p>
          <a:p>
            <a:pPr marL="0" indent="0">
              <a:buNone/>
            </a:pPr>
            <a:r>
              <a:rPr lang="en-US" altLang="zh-CN" sz="2000"/>
              <a:t>mysql&gt; select dname from dept where deptno not in(select distinct deptno from emp);</a:t>
            </a:r>
            <a:endParaRPr lang="en-US" altLang="zh-CN" sz="2000"/>
          </a:p>
          <a:p>
            <a:pPr marL="0" indent="0">
              <a:buNone/>
            </a:pPr>
            <a:r>
              <a:rPr lang="en-US" altLang="zh-CN" sz="2000" b="1"/>
              <a:t>Empty set </a:t>
            </a:r>
            <a:r>
              <a:rPr lang="en-US" altLang="zh-CN" sz="2000"/>
              <a:t>(0.00 sec)</a:t>
            </a:r>
            <a:endParaRPr lang="en-US" altLang="zh-CN" sz="2000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not exists</a:t>
            </a:r>
            <a:r>
              <a:rPr lang="zh-CN" altLang="en-US" dirty="0"/>
              <a:t>与</a:t>
            </a:r>
            <a:r>
              <a:rPr lang="en-US" altLang="zh-CN"/>
              <a:t>exists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select dname from dept d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where not exists(select * from emp where deptno = d.deptno);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/>
              <a:t>select dname from dept d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where exists(select * from emp where deptno = d.deptno);</a:t>
            </a: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2321</Words>
  <Application>WPS 演示</Application>
  <PresentationFormat>宽屏</PresentationFormat>
  <Paragraphs>106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Century Gothic</vt:lpstr>
      <vt:lpstr>幼圆</vt:lpstr>
      <vt:lpstr>Consolas</vt:lpstr>
      <vt:lpstr>华文琥珀</vt:lpstr>
      <vt:lpstr>微软雅黑</vt:lpstr>
      <vt:lpstr>Arial Unicode MS</vt:lpstr>
      <vt:lpstr>Office 主题​​</vt:lpstr>
      <vt:lpstr>5</vt:lpstr>
      <vt:lpstr>集合操作</vt:lpstr>
      <vt:lpstr>子查询分类</vt:lpstr>
      <vt:lpstr>非相关子查询</vt:lpstr>
      <vt:lpstr>使用子查询实现汇总函数嵌套调用效果</vt:lpstr>
      <vt:lpstr>相关子查询</vt:lpstr>
      <vt:lpstr>in和not in</vt:lpstr>
      <vt:lpstr>not in查询结果为空</vt:lpstr>
      <vt:lpstr>not exists与exists</vt:lpstr>
      <vt:lpstr>单选-查询获得最高工资的员工名称</vt:lpstr>
      <vt:lpstr>单选-查询每个员工名称及其部门名称</vt:lpstr>
      <vt:lpstr>多选-查询各部门人数的最大值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979</cp:revision>
  <dcterms:created xsi:type="dcterms:W3CDTF">2015-08-21T10:03:00Z</dcterms:created>
  <dcterms:modified xsi:type="dcterms:W3CDTF">2024-09-24T09:29:59Z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74A3231152DB493B8008F0800A5348C4</vt:lpwstr>
  </property>
  <property fmtid="{D5CDD505-2E9C-101B-9397-08002B2CF9AE}" pid="3" name="KSOProductBuildVer">
    <vt:lpwstr>2052-11.8.2.12118</vt:lpwstr>
  </property>
</Properties>
</file>